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Roboto Mono Bold Italics" panose="020B0604020202020204" charset="0"/>
      <p:regular r:id="rId19"/>
    </p:embeddedFont>
    <p:embeddedFont>
      <p:font typeface="Aglow Black" panose="020B0604020202020204" charset="-128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Lovelo" panose="020B0604020202020204" charset="0"/>
      <p:regular r:id="rId25"/>
    </p:embeddedFont>
    <p:embeddedFont>
      <p:font typeface="Roboto Mono Italics" panose="020B0604020202020204" charset="0"/>
      <p:regular r:id="rId26"/>
    </p:embeddedFont>
    <p:embeddedFont>
      <p:font typeface="Roboto Mono Bold" panose="020B0604020202020204" charset="0"/>
      <p:regular r:id="rId27"/>
    </p:embeddedFont>
    <p:embeddedFont>
      <p:font typeface="Roboto Mono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5" d="100"/>
          <a:sy n="75" d="100"/>
        </p:scale>
        <p:origin x="47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2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66034" y="3280990"/>
            <a:ext cx="12465174" cy="3634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69"/>
              </a:lnSpc>
            </a:pPr>
            <a:r>
              <a:rPr lang="en-US" sz="12620">
                <a:solidFill>
                  <a:srgbClr val="EFEFEF"/>
                </a:solidFill>
                <a:latin typeface="Lovelo"/>
                <a:ea typeface="Lovelo"/>
                <a:cs typeface="Lovelo"/>
                <a:sym typeface="Lovelo"/>
              </a:rPr>
              <a:t>Course Report</a:t>
            </a:r>
          </a:p>
          <a:p>
            <a:pPr algn="ctr">
              <a:lnSpc>
                <a:spcPts val="11140"/>
              </a:lnSpc>
            </a:pPr>
            <a:r>
              <a:rPr lang="en-US" sz="7957">
                <a:solidFill>
                  <a:srgbClr val="E1C3C6"/>
                </a:solidFill>
                <a:latin typeface="Aglow Black"/>
                <a:ea typeface="Aglow Black"/>
                <a:cs typeface="Aglow Black"/>
                <a:sym typeface="Aglow Black"/>
              </a:rPr>
              <a:t>Performance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725400" y="8353034"/>
            <a:ext cx="5128166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196"/>
              </a:lnSpc>
            </a:pPr>
            <a:r>
              <a:rPr lang="en-US" sz="2283" b="1" dirty="0" err="1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Saumyaranjan</a:t>
            </a:r>
            <a:r>
              <a:rPr lang="en-US" sz="2283" b="1" dirty="0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 </a:t>
            </a:r>
            <a:r>
              <a:rPr lang="en-US" sz="2283" b="1" dirty="0" err="1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Panigrahi</a:t>
            </a:r>
            <a:endParaRPr lang="en-US" sz="2283" b="1" dirty="0">
              <a:solidFill>
                <a:srgbClr val="FFFFFF"/>
              </a:solidFill>
              <a:latin typeface="Roboto Mono Bold"/>
              <a:ea typeface="Roboto Mono Bold"/>
              <a:cs typeface="Roboto Mono Bold"/>
              <a:sym typeface="Roboto Mono Bold"/>
            </a:endParaRPr>
          </a:p>
          <a:p>
            <a:pPr algn="r">
              <a:lnSpc>
                <a:spcPts val="3196"/>
              </a:lnSpc>
            </a:pPr>
            <a:r>
              <a:rPr lang="en-US" sz="2283" b="1" dirty="0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saumya.panigrahi19@gmail.com</a:t>
            </a:r>
          </a:p>
          <a:p>
            <a:pPr algn="r">
              <a:lnSpc>
                <a:spcPts val="3196"/>
              </a:lnSpc>
              <a:spcBef>
                <a:spcPct val="0"/>
              </a:spcBef>
            </a:pPr>
            <a:r>
              <a:rPr lang="en-US" sz="2283" b="1" dirty="0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+44-7867061376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642519"/>
            <a:ext cx="10535469" cy="1128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16"/>
              </a:lnSpc>
              <a:spcBef>
                <a:spcPct val="0"/>
              </a:spcBef>
            </a:pPr>
            <a:r>
              <a:rPr lang="en-US" sz="6583" b="1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Problems &amp; Solutions: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64138" y="2443133"/>
            <a:ext cx="16617602" cy="5943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4547" lvl="1" indent="-337274" algn="l">
              <a:lnSpc>
                <a:spcPts val="5998"/>
              </a:lnSpc>
              <a:buAutoNum type="arabicPeriod"/>
            </a:pPr>
            <a:r>
              <a:rPr lang="en-US" sz="3124" b="1" u="sng" spc="-190" dirty="0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Less interest due to many sessions:</a:t>
            </a:r>
            <a:r>
              <a:rPr lang="en-US" sz="3124" spc="-190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Decrease the course </a:t>
            </a:r>
            <a:r>
              <a:rPr lang="en-US" sz="3124" i="1" spc="-190" dirty="0">
                <a:solidFill>
                  <a:srgbClr val="C1FF72"/>
                </a:solidFill>
                <a:latin typeface="Roboto Mono Italics"/>
                <a:ea typeface="Roboto Mono Italics"/>
                <a:cs typeface="Roboto Mono Italics"/>
                <a:sym typeface="Roboto Mono Italics"/>
              </a:rPr>
              <a:t>sessions</a:t>
            </a:r>
            <a:r>
              <a:rPr lang="en-US" sz="3124" spc="-190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for each category so that people can keep themselves available for classes.</a:t>
            </a:r>
          </a:p>
          <a:p>
            <a:pPr marL="674547" lvl="1" indent="-337274" algn="l">
              <a:lnSpc>
                <a:spcPts val="5998"/>
              </a:lnSpc>
              <a:buAutoNum type="arabicPeriod"/>
            </a:pPr>
            <a:r>
              <a:rPr lang="en-US" sz="3124" b="1" u="sng" spc="-190" dirty="0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Less knowledge about course:</a:t>
            </a:r>
            <a:r>
              <a:rPr lang="en-US" sz="3124" spc="-190" dirty="0">
                <a:solidFill>
                  <a:srgbClr val="C1FF7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3124" i="1" spc="-190" dirty="0">
                <a:solidFill>
                  <a:srgbClr val="C1FF72"/>
                </a:solidFill>
                <a:latin typeface="Roboto Mono Italics"/>
                <a:ea typeface="Roboto Mono Italics"/>
                <a:cs typeface="Roboto Mono Italics"/>
                <a:sym typeface="Roboto Mono Italics"/>
              </a:rPr>
              <a:t>Skills for work and skills for life</a:t>
            </a:r>
            <a:r>
              <a:rPr lang="en-US" sz="3124" spc="-190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have more transfer numbers. Creating awareness about the course and giving proper information about the particular subject can decrease the number.</a:t>
            </a:r>
          </a:p>
          <a:p>
            <a:pPr marL="674547" lvl="1" indent="-337274" algn="l">
              <a:lnSpc>
                <a:spcPts val="5998"/>
              </a:lnSpc>
              <a:buAutoNum type="arabicPeriod"/>
            </a:pPr>
            <a:r>
              <a:rPr lang="en-US" sz="3124" b="1" u="sng" spc="-190" dirty="0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High Course Fee:</a:t>
            </a:r>
            <a:r>
              <a:rPr lang="en-US" sz="3124" spc="-190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Failed to pay course fee / Could not give proper time because of the high course duration. Then less course fee can decrease the withdrawn rate.</a:t>
            </a:r>
          </a:p>
        </p:txBody>
      </p:sp>
      <p:sp>
        <p:nvSpPr>
          <p:cNvPr id="5" name="AutoShape 5"/>
          <p:cNvSpPr/>
          <p:nvPr/>
        </p:nvSpPr>
        <p:spPr>
          <a:xfrm>
            <a:off x="1028700" y="1770709"/>
            <a:ext cx="162306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642519"/>
            <a:ext cx="14047291" cy="1128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16"/>
              </a:lnSpc>
              <a:spcBef>
                <a:spcPct val="0"/>
              </a:spcBef>
            </a:pPr>
            <a:r>
              <a:rPr lang="en-US" sz="6583" b="1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Identifying the key problems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37723" y="2663923"/>
            <a:ext cx="16621577" cy="6870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7247" lvl="1" indent="-343623" algn="l">
              <a:lnSpc>
                <a:spcPts val="4997"/>
              </a:lnSpc>
              <a:buAutoNum type="arabicPeriod"/>
            </a:pPr>
            <a:r>
              <a:rPr lang="en-US" sz="3183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Which courses require the most learning time? Does this impact enrolment or course completion?</a:t>
            </a:r>
          </a:p>
          <a:p>
            <a:pPr marL="687247" lvl="1" indent="-343623" algn="l">
              <a:lnSpc>
                <a:spcPts val="4997"/>
              </a:lnSpc>
              <a:buAutoNum type="arabicPeriod"/>
            </a:pPr>
            <a:r>
              <a:rPr lang="en-US" sz="3183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How many sub-categories are </a:t>
            </a:r>
            <a:r>
              <a:rPr lang="en-US" sz="3183" dirty="0" err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avalable</a:t>
            </a:r>
            <a:r>
              <a:rPr lang="en-US" sz="3183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for each category type in all regions?</a:t>
            </a:r>
          </a:p>
          <a:p>
            <a:pPr marL="687247" lvl="1" indent="-343623" algn="l">
              <a:lnSpc>
                <a:spcPts val="4997"/>
              </a:lnSpc>
              <a:buAutoNum type="arabicPeriod"/>
            </a:pPr>
            <a:r>
              <a:rPr lang="en-US" sz="3183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How many courses are "Active," "Closed," or in other states? </a:t>
            </a:r>
          </a:p>
          <a:p>
            <a:pPr marL="687247" lvl="1" indent="-343623" algn="l">
              <a:lnSpc>
                <a:spcPts val="4997"/>
              </a:lnSpc>
              <a:buAutoNum type="arabicPeriod"/>
            </a:pPr>
            <a:r>
              <a:rPr lang="en-US" sz="3183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How many total enrolment has been done unnecessarily for the inactive and withdrawn?</a:t>
            </a:r>
          </a:p>
          <a:p>
            <a:pPr marL="687247" lvl="1" indent="-343623" algn="l">
              <a:lnSpc>
                <a:spcPts val="4997"/>
              </a:lnSpc>
              <a:buAutoNum type="arabicPeriod"/>
            </a:pPr>
            <a:r>
              <a:rPr lang="en-US" sz="3183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What is the sum of total places? how many of them are filled also what is the count of unfilled seats?</a:t>
            </a:r>
          </a:p>
          <a:p>
            <a:pPr marL="687247" lvl="1" indent="-343623" algn="l">
              <a:lnSpc>
                <a:spcPts val="4997"/>
              </a:lnSpc>
              <a:buAutoNum type="arabicPeriod"/>
            </a:pPr>
            <a:r>
              <a:rPr lang="en-US" sz="3183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What is the sub-category for which we have maximum and minimum enrolments?</a:t>
            </a:r>
          </a:p>
        </p:txBody>
      </p:sp>
      <p:sp>
        <p:nvSpPr>
          <p:cNvPr id="5" name="AutoShape 5"/>
          <p:cNvSpPr/>
          <p:nvPr/>
        </p:nvSpPr>
        <p:spPr>
          <a:xfrm>
            <a:off x="1028700" y="1770709"/>
            <a:ext cx="162306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028700" y="1906400"/>
            <a:ext cx="15344113" cy="614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1"/>
              </a:lnSpc>
            </a:pPr>
            <a:r>
              <a:rPr lang="en-US" sz="3338" i="1">
                <a:solidFill>
                  <a:srgbClr val="7ED957"/>
                </a:solidFill>
                <a:latin typeface="Roboto Mono Italics"/>
                <a:ea typeface="Roboto Mono Italics"/>
                <a:cs typeface="Roboto Mono Italics"/>
                <a:sym typeface="Roboto Mono Italics"/>
              </a:rPr>
              <a:t>Visual Page: 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642519"/>
            <a:ext cx="11538868" cy="1128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16"/>
              </a:lnSpc>
              <a:spcBef>
                <a:spcPct val="0"/>
              </a:spcBef>
            </a:pPr>
            <a:r>
              <a:rPr lang="en-US" sz="6583" b="1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Visual 3: Course Demand</a:t>
            </a:r>
          </a:p>
        </p:txBody>
      </p:sp>
      <p:sp>
        <p:nvSpPr>
          <p:cNvPr id="4" name="AutoShape 4"/>
          <p:cNvSpPr/>
          <p:nvPr/>
        </p:nvSpPr>
        <p:spPr>
          <a:xfrm>
            <a:off x="1028700" y="1770709"/>
            <a:ext cx="162306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0" y="1898885"/>
            <a:ext cx="11827729" cy="7567601"/>
          </a:xfrm>
          <a:custGeom>
            <a:avLst/>
            <a:gdLst/>
            <a:ahLst/>
            <a:cxnLst/>
            <a:rect l="l" t="t" r="r" b="b"/>
            <a:pathLst>
              <a:path w="11827729" h="7567601">
                <a:moveTo>
                  <a:pt x="0" y="0"/>
                </a:moveTo>
                <a:lnTo>
                  <a:pt x="11827729" y="0"/>
                </a:lnTo>
                <a:lnTo>
                  <a:pt x="11827729" y="7567601"/>
                </a:lnTo>
                <a:lnTo>
                  <a:pt x="0" y="75676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435" b="-143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827729" y="2030127"/>
            <a:ext cx="6049618" cy="6476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2003" lvl="1" indent="-266001" algn="l">
              <a:lnSpc>
                <a:spcPts val="2883"/>
              </a:lnSpc>
              <a:buAutoNum type="arabicPeriod"/>
            </a:pPr>
            <a:r>
              <a:rPr lang="en-US" sz="2464" b="1" spc="-98">
                <a:solidFill>
                  <a:srgbClr val="FFDB31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Column Chart: </a:t>
            </a:r>
            <a:r>
              <a:rPr lang="en-US" sz="2464" i="1" spc="-98">
                <a:solidFill>
                  <a:srgbClr val="FFFFFF"/>
                </a:solidFill>
                <a:latin typeface="Roboto Mono Italics"/>
                <a:ea typeface="Roboto Mono Italics"/>
                <a:cs typeface="Roboto Mono Italics"/>
                <a:sym typeface="Roboto Mono Italics"/>
              </a:rPr>
              <a:t>Average guided learning hours GLH by category and sub category.</a:t>
            </a:r>
          </a:p>
          <a:p>
            <a:pPr marL="509050" lvl="1" indent="-254525" algn="l">
              <a:lnSpc>
                <a:spcPts val="2758"/>
              </a:lnSpc>
              <a:buAutoNum type="arabicPeriod"/>
            </a:pPr>
            <a:r>
              <a:rPr lang="en-US" sz="2357" b="1" spc="-94">
                <a:solidFill>
                  <a:srgbClr val="FFDB31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Pie Chart:</a:t>
            </a:r>
            <a:r>
              <a:rPr lang="en-US" sz="2357" spc="-94">
                <a:solidFill>
                  <a:srgbClr val="FFDB3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357" i="1" spc="-94">
                <a:solidFill>
                  <a:srgbClr val="FFFFFF"/>
                </a:solidFill>
                <a:latin typeface="Roboto Mono Italics"/>
                <a:ea typeface="Roboto Mono Italics"/>
                <a:cs typeface="Roboto Mono Italics"/>
                <a:sym typeface="Roboto Mono Italics"/>
              </a:rPr>
              <a:t>Count of sub-category by regions. </a:t>
            </a:r>
          </a:p>
          <a:p>
            <a:pPr marL="532003" lvl="1" indent="-266001" algn="l">
              <a:lnSpc>
                <a:spcPts val="2883"/>
              </a:lnSpc>
              <a:buAutoNum type="arabicPeriod"/>
            </a:pPr>
            <a:r>
              <a:rPr lang="en-US" sz="2464" b="1" spc="-98">
                <a:solidFill>
                  <a:srgbClr val="FFDB31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Area Chart</a:t>
            </a:r>
            <a:r>
              <a:rPr lang="en-US" sz="2464" i="1" spc="-98">
                <a:solidFill>
                  <a:srgbClr val="FFDB31"/>
                </a:solidFill>
                <a:latin typeface="Roboto Mono Italics"/>
                <a:ea typeface="Roboto Mono Italics"/>
                <a:cs typeface="Roboto Mono Italics"/>
                <a:sym typeface="Roboto Mono Italics"/>
              </a:rPr>
              <a:t>: </a:t>
            </a:r>
            <a:r>
              <a:rPr lang="en-US" sz="2464" i="1" spc="-98">
                <a:solidFill>
                  <a:srgbClr val="FFFFFF"/>
                </a:solidFill>
                <a:latin typeface="Roboto Mono Italics"/>
                <a:ea typeface="Roboto Mono Italics"/>
                <a:cs typeface="Roboto Mono Italics"/>
                <a:sym typeface="Roboto Mono Italics"/>
              </a:rPr>
              <a:t>Sum of Active, inactive and withdrawn courses by category.</a:t>
            </a:r>
          </a:p>
          <a:p>
            <a:pPr marL="532003" lvl="1" indent="-266001" algn="l">
              <a:lnSpc>
                <a:spcPts val="2883"/>
              </a:lnSpc>
              <a:buAutoNum type="arabicPeriod"/>
            </a:pPr>
            <a:r>
              <a:rPr lang="en-US" sz="2464" b="1" spc="-98">
                <a:solidFill>
                  <a:srgbClr val="FFDB31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Line Clustered Column Chart</a:t>
            </a:r>
            <a:r>
              <a:rPr lang="en-US" sz="2464" i="1" spc="-98">
                <a:solidFill>
                  <a:srgbClr val="FFFFFF"/>
                </a:solidFill>
                <a:latin typeface="Roboto Mono Italics"/>
                <a:ea typeface="Roboto Mono Italics"/>
                <a:cs typeface="Roboto Mono Italics"/>
                <a:sym typeface="Roboto Mono Italics"/>
              </a:rPr>
              <a:t>: Inactive and withdrawn courses and total enrolments.</a:t>
            </a:r>
          </a:p>
          <a:p>
            <a:pPr marL="532003" lvl="1" indent="-266001" algn="l">
              <a:lnSpc>
                <a:spcPts val="2883"/>
              </a:lnSpc>
              <a:buAutoNum type="arabicPeriod"/>
            </a:pPr>
            <a:r>
              <a:rPr lang="en-US" sz="2464" b="1" spc="-98">
                <a:solidFill>
                  <a:srgbClr val="FFDB31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Line Clustered Column Chart:</a:t>
            </a:r>
            <a:r>
              <a:rPr lang="en-US" sz="2464" spc="-98">
                <a:solidFill>
                  <a:srgbClr val="FFDB3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464" i="1" spc="-98">
                <a:solidFill>
                  <a:srgbClr val="FFFFFF"/>
                </a:solidFill>
                <a:latin typeface="Roboto Mono Italics"/>
                <a:ea typeface="Roboto Mono Italics"/>
                <a:cs typeface="Roboto Mono Italics"/>
                <a:sym typeface="Roboto Mono Italics"/>
              </a:rPr>
              <a:t>Sum of total places and unfilled seats by sub category.</a:t>
            </a:r>
          </a:p>
          <a:p>
            <a:pPr marL="532003" lvl="1" indent="-266001" algn="l">
              <a:lnSpc>
                <a:spcPts val="2883"/>
              </a:lnSpc>
              <a:buAutoNum type="arabicPeriod"/>
            </a:pPr>
            <a:r>
              <a:rPr lang="en-US" sz="2464" b="1" spc="-98">
                <a:solidFill>
                  <a:srgbClr val="FFDB31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Area Chart:</a:t>
            </a:r>
            <a:r>
              <a:rPr lang="en-US" sz="2464" b="1" i="1" spc="-98">
                <a:solidFill>
                  <a:srgbClr val="FFDB31"/>
                </a:solidFill>
                <a:latin typeface="Roboto Mono Bold Italics"/>
                <a:ea typeface="Roboto Mono Bold Italics"/>
                <a:cs typeface="Roboto Mono Bold Italics"/>
                <a:sym typeface="Roboto Mono Bold Italics"/>
              </a:rPr>
              <a:t> </a:t>
            </a:r>
            <a:r>
              <a:rPr lang="en-US" sz="2464" i="1" spc="-98">
                <a:solidFill>
                  <a:srgbClr val="FFFFFF"/>
                </a:solidFill>
                <a:latin typeface="Roboto Mono Italics"/>
                <a:ea typeface="Roboto Mono Italics"/>
                <a:cs typeface="Roboto Mono Italics"/>
                <a:sym typeface="Roboto Mono Italics"/>
              </a:rPr>
              <a:t>Max and min total enrolments by sub category.</a:t>
            </a:r>
          </a:p>
          <a:p>
            <a:pPr marL="532003" lvl="1" indent="-266001" algn="l">
              <a:lnSpc>
                <a:spcPts val="2883"/>
              </a:lnSpc>
              <a:buAutoNum type="arabicPeriod"/>
            </a:pPr>
            <a:r>
              <a:rPr lang="en-US" sz="2464" b="1" spc="-98">
                <a:solidFill>
                  <a:srgbClr val="FFDB31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Card:</a:t>
            </a:r>
            <a:r>
              <a:rPr lang="en-US" sz="2464" i="1" spc="-98">
                <a:solidFill>
                  <a:srgbClr val="FFFFFF"/>
                </a:solidFill>
                <a:latin typeface="Roboto Mono Italics"/>
                <a:ea typeface="Roboto Mono Italics"/>
                <a:cs typeface="Roboto Mono Italics"/>
                <a:sym typeface="Roboto Mono Italics"/>
              </a:rPr>
              <a:t> Total active, inctive and withdrawn courses.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642519"/>
            <a:ext cx="10535469" cy="1128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16"/>
              </a:lnSpc>
              <a:spcBef>
                <a:spcPct val="0"/>
              </a:spcBef>
            </a:pPr>
            <a:r>
              <a:rPr lang="en-US" sz="6583" b="1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Problems &amp; Solutions: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66886" y="2043391"/>
            <a:ext cx="16692690" cy="7311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5488" lvl="1" indent="-272744" algn="l">
              <a:lnSpc>
                <a:spcPts val="3815"/>
              </a:lnSpc>
              <a:buAutoNum type="arabicPeriod"/>
            </a:pPr>
            <a:r>
              <a:rPr lang="en-US" sz="2526" b="1" u="sng" spc="-154" dirty="0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Generating more courses from History Background:</a:t>
            </a:r>
            <a:r>
              <a:rPr lang="en-US" sz="2526" spc="-154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People are more interested in </a:t>
            </a:r>
            <a:r>
              <a:rPr lang="en-US" sz="2526" i="1" spc="-154" dirty="0">
                <a:solidFill>
                  <a:srgbClr val="C1FF72"/>
                </a:solidFill>
                <a:latin typeface="Roboto Mono Italics"/>
                <a:ea typeface="Roboto Mono Italics"/>
                <a:cs typeface="Roboto Mono Italics"/>
                <a:sym typeface="Roboto Mono Italics"/>
              </a:rPr>
              <a:t>history</a:t>
            </a:r>
            <a:r>
              <a:rPr lang="en-US" sz="2526" spc="-154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 So if we get more courses from the history</a:t>
            </a:r>
            <a:r>
              <a:rPr lang="en-US" sz="2526" i="1" spc="-154" dirty="0">
                <a:solidFill>
                  <a:srgbClr val="C1FF72"/>
                </a:solidFill>
                <a:latin typeface="Roboto Mono Italics"/>
                <a:ea typeface="Roboto Mono Italics"/>
                <a:cs typeface="Roboto Mono Italics"/>
                <a:sym typeface="Roboto Mono Italics"/>
              </a:rPr>
              <a:t> category</a:t>
            </a:r>
            <a:r>
              <a:rPr lang="en-US" sz="2526" spc="-154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, then its more likely we can get more revenue from it. Also, we can maximize the enrolments (seats), but we will not increase the total places.</a:t>
            </a:r>
          </a:p>
          <a:p>
            <a:pPr marL="545488" lvl="1" indent="-272744" algn="l">
              <a:lnSpc>
                <a:spcPts val="4851"/>
              </a:lnSpc>
              <a:buAutoNum type="arabicPeriod"/>
            </a:pPr>
            <a:r>
              <a:rPr lang="en-US" sz="2526" b="1" u="sng" spc="-154" dirty="0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Removing places from less demand courses and adding them to high demand courses:</a:t>
            </a:r>
            <a:r>
              <a:rPr lang="en-US" sz="2526" spc="-154" dirty="0">
                <a:solidFill>
                  <a:srgbClr val="C1FF7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526" spc="-154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Courses from sub-cat</a:t>
            </a:r>
            <a:r>
              <a:rPr lang="en-US" sz="2526" i="1" spc="-154" dirty="0">
                <a:solidFill>
                  <a:srgbClr val="C1FF72"/>
                </a:solidFill>
                <a:latin typeface="Roboto Mono Italics"/>
                <a:ea typeface="Roboto Mono Italics"/>
                <a:cs typeface="Roboto Mono Italics"/>
                <a:sym typeface="Roboto Mono Italics"/>
              </a:rPr>
              <a:t> self-development (London, Midland), health &amp; Social care (South-east), Philosophy (South-west), and language &amp; Culture languages (South-west) Volunteering (Yorkshire and Humber), Management (south-west, Yorkshire and Humber), Photography (south-west), and Sociology (south-west)</a:t>
            </a:r>
            <a:r>
              <a:rPr lang="en-US" sz="2526" spc="-154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have more demand as the enrolment is higher than the available places, so if we can increase the seats for those courses, we can have fewer unfilled places.</a:t>
            </a:r>
          </a:p>
          <a:p>
            <a:pPr marL="545488" lvl="1" indent="-272744" algn="l">
              <a:lnSpc>
                <a:spcPts val="4851"/>
              </a:lnSpc>
              <a:buAutoNum type="arabicPeriod"/>
            </a:pPr>
            <a:r>
              <a:rPr lang="en-US" sz="2526" b="1" u="sng" spc="-154" dirty="0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Removing places from inactive and Withdrawn courses:</a:t>
            </a:r>
            <a:r>
              <a:rPr lang="en-US" sz="2526" spc="-154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There are seats available for inactive and withdrawn courses. If we can remove seats from those courses we can minimize the unfilled seat counts.</a:t>
            </a:r>
          </a:p>
        </p:txBody>
      </p:sp>
      <p:sp>
        <p:nvSpPr>
          <p:cNvPr id="5" name="AutoShape 5"/>
          <p:cNvSpPr/>
          <p:nvPr/>
        </p:nvSpPr>
        <p:spPr>
          <a:xfrm>
            <a:off x="1028700" y="1770709"/>
            <a:ext cx="162306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642519"/>
            <a:ext cx="14047291" cy="1128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16"/>
              </a:lnSpc>
              <a:spcBef>
                <a:spcPct val="0"/>
              </a:spcBef>
            </a:pPr>
            <a:r>
              <a:rPr lang="en-US" sz="6583" b="1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Identifying the key problems</a:t>
            </a:r>
          </a:p>
        </p:txBody>
      </p:sp>
      <p:sp>
        <p:nvSpPr>
          <p:cNvPr id="4" name="AutoShape 4"/>
          <p:cNvSpPr/>
          <p:nvPr/>
        </p:nvSpPr>
        <p:spPr>
          <a:xfrm>
            <a:off x="1028700" y="1770709"/>
            <a:ext cx="162306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028700" y="1906400"/>
            <a:ext cx="15344113" cy="614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1"/>
              </a:lnSpc>
            </a:pPr>
            <a:r>
              <a:rPr lang="en-US" sz="3338" i="1">
                <a:solidFill>
                  <a:srgbClr val="7ED957"/>
                </a:solidFill>
                <a:latin typeface="Roboto Mono Italics"/>
                <a:ea typeface="Roboto Mono Italics"/>
                <a:cs typeface="Roboto Mono Italics"/>
                <a:sym typeface="Roboto Mono Italics"/>
              </a:rPr>
              <a:t>Visual Page: 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37723" y="2635348"/>
            <a:ext cx="16136759" cy="2822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5150" lvl="1" indent="-387575" algn="l">
              <a:lnSpc>
                <a:spcPts val="5636"/>
              </a:lnSpc>
              <a:buAutoNum type="arabicPeriod"/>
            </a:pPr>
            <a:r>
              <a:rPr lang="en-US" sz="359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What is the potential revenue, total revenue and loss we have?</a:t>
            </a:r>
          </a:p>
          <a:p>
            <a:pPr marL="775150" lvl="1" indent="-387575" algn="l">
              <a:lnSpc>
                <a:spcPts val="5636"/>
              </a:lnSpc>
              <a:buAutoNum type="arabicPeriod"/>
            </a:pPr>
            <a:r>
              <a:rPr lang="en-US" sz="359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What is the total revenue and loss by category for each regions?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642519"/>
            <a:ext cx="12040493" cy="1128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16"/>
              </a:lnSpc>
              <a:spcBef>
                <a:spcPct val="0"/>
              </a:spcBef>
            </a:pPr>
            <a:r>
              <a:rPr lang="en-US" sz="6583" b="1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Visual 4: Revenue &amp; Loss</a:t>
            </a:r>
          </a:p>
        </p:txBody>
      </p:sp>
      <p:sp>
        <p:nvSpPr>
          <p:cNvPr id="4" name="AutoShape 4"/>
          <p:cNvSpPr/>
          <p:nvPr/>
        </p:nvSpPr>
        <p:spPr>
          <a:xfrm>
            <a:off x="1028700" y="1770709"/>
            <a:ext cx="162306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0" y="1898885"/>
            <a:ext cx="11827729" cy="7567601"/>
          </a:xfrm>
          <a:custGeom>
            <a:avLst/>
            <a:gdLst/>
            <a:ahLst/>
            <a:cxnLst/>
            <a:rect l="l" t="t" r="r" b="b"/>
            <a:pathLst>
              <a:path w="11827729" h="7567601">
                <a:moveTo>
                  <a:pt x="0" y="0"/>
                </a:moveTo>
                <a:lnTo>
                  <a:pt x="11827729" y="0"/>
                </a:lnTo>
                <a:lnTo>
                  <a:pt x="11827729" y="7567601"/>
                </a:lnTo>
                <a:lnTo>
                  <a:pt x="0" y="75676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92" b="-129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827729" y="2020602"/>
            <a:ext cx="6049618" cy="5238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6771" lvl="1" indent="-298386" algn="l">
              <a:lnSpc>
                <a:spcPts val="3234"/>
              </a:lnSpc>
              <a:buAutoNum type="arabicPeriod"/>
            </a:pPr>
            <a:r>
              <a:rPr lang="en-US" sz="2764" b="1" spc="-110">
                <a:solidFill>
                  <a:srgbClr val="FFDB31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Card: </a:t>
            </a:r>
            <a:r>
              <a:rPr lang="en-US" sz="2764" i="1" spc="-110">
                <a:solidFill>
                  <a:srgbClr val="FFFFFF"/>
                </a:solidFill>
                <a:latin typeface="Roboto Mono Italics"/>
                <a:ea typeface="Roboto Mono Italics"/>
                <a:cs typeface="Roboto Mono Italics"/>
                <a:sym typeface="Roboto Mono Italics"/>
              </a:rPr>
              <a:t>Potensial Revenue, Total Revenue and Total loss.</a:t>
            </a:r>
          </a:p>
          <a:p>
            <a:pPr marL="573819" lvl="1" indent="-286910" algn="l">
              <a:lnSpc>
                <a:spcPts val="3109"/>
              </a:lnSpc>
              <a:buAutoNum type="arabicPeriod"/>
            </a:pPr>
            <a:r>
              <a:rPr lang="en-US" sz="2657" b="1" spc="-106">
                <a:solidFill>
                  <a:srgbClr val="FFDB31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Line Chart:</a:t>
            </a:r>
            <a:r>
              <a:rPr lang="en-US" sz="2657" spc="-106">
                <a:solidFill>
                  <a:srgbClr val="FFDB3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657" i="1" spc="-106">
                <a:solidFill>
                  <a:srgbClr val="FFFFFF"/>
                </a:solidFill>
                <a:latin typeface="Roboto Mono Italics"/>
                <a:ea typeface="Roboto Mono Italics"/>
                <a:cs typeface="Roboto Mono Italics"/>
                <a:sym typeface="Roboto Mono Italics"/>
              </a:rPr>
              <a:t>Total revenue by Category and Region. </a:t>
            </a:r>
          </a:p>
          <a:p>
            <a:pPr marL="596771" lvl="1" indent="-298386" algn="l">
              <a:lnSpc>
                <a:spcPts val="3234"/>
              </a:lnSpc>
              <a:buAutoNum type="arabicPeriod"/>
            </a:pPr>
            <a:r>
              <a:rPr lang="en-US" sz="2764" b="1" spc="-110">
                <a:solidFill>
                  <a:srgbClr val="FFDB31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Column Chart</a:t>
            </a:r>
            <a:r>
              <a:rPr lang="en-US" sz="2764" i="1" spc="-110">
                <a:solidFill>
                  <a:srgbClr val="FFDB31"/>
                </a:solidFill>
                <a:latin typeface="Roboto Mono Italics"/>
                <a:ea typeface="Roboto Mono Italics"/>
                <a:cs typeface="Roboto Mono Italics"/>
                <a:sym typeface="Roboto Mono Italics"/>
              </a:rPr>
              <a:t>: </a:t>
            </a:r>
            <a:r>
              <a:rPr lang="en-US" sz="2764" i="1" spc="-110">
                <a:solidFill>
                  <a:srgbClr val="FFFFFF"/>
                </a:solidFill>
                <a:latin typeface="Roboto Mono Italics"/>
                <a:ea typeface="Roboto Mono Italics"/>
                <a:cs typeface="Roboto Mono Italics"/>
                <a:sym typeface="Roboto Mono Italics"/>
              </a:rPr>
              <a:t>Total loss by category.</a:t>
            </a:r>
          </a:p>
          <a:p>
            <a:pPr marL="596771" lvl="1" indent="-298386" algn="l">
              <a:lnSpc>
                <a:spcPts val="3234"/>
              </a:lnSpc>
              <a:buAutoNum type="arabicPeriod"/>
            </a:pPr>
            <a:r>
              <a:rPr lang="en-US" sz="2764" b="1" spc="-110">
                <a:solidFill>
                  <a:srgbClr val="FFDB31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Pie Chart</a:t>
            </a:r>
            <a:r>
              <a:rPr lang="en-US" sz="2764" i="1" spc="-110">
                <a:solidFill>
                  <a:srgbClr val="FFFFFF"/>
                </a:solidFill>
                <a:latin typeface="Roboto Mono Italics"/>
                <a:ea typeface="Roboto Mono Italics"/>
                <a:cs typeface="Roboto Mono Italics"/>
                <a:sym typeface="Roboto Mono Italics"/>
              </a:rPr>
              <a:t>: Total revenue by category.</a:t>
            </a:r>
          </a:p>
          <a:p>
            <a:pPr marL="596771" lvl="1" indent="-298386" algn="l">
              <a:lnSpc>
                <a:spcPts val="3234"/>
              </a:lnSpc>
              <a:buAutoNum type="arabicPeriod"/>
            </a:pPr>
            <a:r>
              <a:rPr lang="en-US" sz="2764" b="1" spc="-110">
                <a:solidFill>
                  <a:srgbClr val="FFDB31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Donut Chart:</a:t>
            </a:r>
            <a:r>
              <a:rPr lang="en-US" sz="2764" spc="-110">
                <a:solidFill>
                  <a:srgbClr val="FFDB3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764" i="1" spc="-110">
                <a:solidFill>
                  <a:srgbClr val="FFFFFF"/>
                </a:solidFill>
                <a:latin typeface="Roboto Mono Italics"/>
                <a:ea typeface="Roboto Mono Italics"/>
                <a:cs typeface="Roboto Mono Italics"/>
                <a:sym typeface="Roboto Mono Italics"/>
              </a:rPr>
              <a:t>Total revenue by region.</a:t>
            </a:r>
          </a:p>
          <a:p>
            <a:pPr marL="596771" lvl="1" indent="-298386" algn="l">
              <a:lnSpc>
                <a:spcPts val="3234"/>
              </a:lnSpc>
              <a:buAutoNum type="arabicPeriod"/>
            </a:pPr>
            <a:r>
              <a:rPr lang="en-US" sz="2764" b="1" spc="-110">
                <a:solidFill>
                  <a:srgbClr val="FFDB31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Column Chart:</a:t>
            </a:r>
            <a:r>
              <a:rPr lang="en-US" sz="2764" b="1" i="1" spc="-110">
                <a:solidFill>
                  <a:srgbClr val="FFDB31"/>
                </a:solidFill>
                <a:latin typeface="Roboto Mono Bold Italics"/>
                <a:ea typeface="Roboto Mono Bold Italics"/>
                <a:cs typeface="Roboto Mono Bold Italics"/>
                <a:sym typeface="Roboto Mono Bold Italics"/>
              </a:rPr>
              <a:t> </a:t>
            </a:r>
            <a:r>
              <a:rPr lang="en-US" sz="2764" i="1" spc="-110">
                <a:solidFill>
                  <a:srgbClr val="FFFFFF"/>
                </a:solidFill>
                <a:latin typeface="Roboto Mono Italics"/>
                <a:ea typeface="Roboto Mono Italics"/>
                <a:cs typeface="Roboto Mono Italics"/>
                <a:sym typeface="Roboto Mono Italics"/>
              </a:rPr>
              <a:t>Total loss by Region.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642519"/>
            <a:ext cx="10535469" cy="1128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16"/>
              </a:lnSpc>
              <a:spcBef>
                <a:spcPct val="0"/>
              </a:spcBef>
            </a:pPr>
            <a:r>
              <a:rPr lang="en-US" sz="6583" b="1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Problems &amp; Solutions: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66886" y="2043391"/>
            <a:ext cx="16392414" cy="6376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1221" lvl="1" indent="-300611" algn="l">
              <a:lnSpc>
                <a:spcPts val="4204"/>
              </a:lnSpc>
              <a:buAutoNum type="arabicPeriod"/>
            </a:pPr>
            <a:r>
              <a:rPr lang="en-US" sz="2784" spc="-169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Remove unnecessary places for courses which are inactive, withdrawn, less demanding for each regions</a:t>
            </a:r>
          </a:p>
          <a:p>
            <a:pPr marL="601221" lvl="1" indent="-300611" algn="l">
              <a:lnSpc>
                <a:spcPts val="4204"/>
              </a:lnSpc>
              <a:buAutoNum type="arabicPeriod"/>
            </a:pPr>
            <a:r>
              <a:rPr lang="en-US" sz="2784" spc="-169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Increase places for courses with high demand in particular regions.</a:t>
            </a:r>
          </a:p>
          <a:p>
            <a:pPr marL="601221" lvl="1" indent="-300611" algn="l">
              <a:lnSpc>
                <a:spcPts val="4204"/>
              </a:lnSpc>
              <a:buAutoNum type="arabicPeriod"/>
            </a:pPr>
            <a:r>
              <a:rPr lang="en-US" sz="2784" spc="-169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Decreasing the course duration and minimizing the sessions for less demanding courses so that people will think of taking the courses and finish them early.</a:t>
            </a:r>
          </a:p>
          <a:p>
            <a:pPr marL="601221" lvl="1" indent="-300611" algn="l">
              <a:lnSpc>
                <a:spcPts val="4204"/>
              </a:lnSpc>
              <a:buAutoNum type="arabicPeriod"/>
            </a:pPr>
            <a:r>
              <a:rPr lang="en-US" sz="2784" spc="-169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More advertisement and awareness about the courses, about the positive impact for their career.</a:t>
            </a:r>
          </a:p>
          <a:p>
            <a:pPr marL="601221" lvl="1" indent="-300611" algn="l">
              <a:lnSpc>
                <a:spcPts val="4204"/>
              </a:lnSpc>
              <a:buAutoNum type="arabicPeriod"/>
            </a:pPr>
            <a:r>
              <a:rPr lang="en-US" sz="2784" spc="-169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Educating or giving proper guidance about the courses so that people will stop transferring from one course to another or less withdrawn count.</a:t>
            </a:r>
          </a:p>
          <a:p>
            <a:pPr marL="601221" lvl="1" indent="-300611" algn="l">
              <a:lnSpc>
                <a:spcPts val="4204"/>
              </a:lnSpc>
              <a:buAutoNum type="arabicPeriod"/>
            </a:pPr>
            <a:r>
              <a:rPr lang="en-US" sz="2784" spc="-169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Providing awards after people finish the course will help people to finish there ongoing classes.</a:t>
            </a:r>
          </a:p>
          <a:p>
            <a:pPr marL="601221" lvl="1" indent="-300611" algn="l">
              <a:lnSpc>
                <a:spcPts val="4204"/>
              </a:lnSpc>
              <a:buAutoNum type="arabicPeriod"/>
            </a:pPr>
            <a:r>
              <a:rPr lang="en-US" sz="2784" spc="-169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Creating more courses from the category like history, education, etc.</a:t>
            </a:r>
          </a:p>
        </p:txBody>
      </p:sp>
      <p:sp>
        <p:nvSpPr>
          <p:cNvPr id="5" name="AutoShape 5"/>
          <p:cNvSpPr/>
          <p:nvPr/>
        </p:nvSpPr>
        <p:spPr>
          <a:xfrm>
            <a:off x="1028700" y="1770709"/>
            <a:ext cx="162306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629400" y="4381500"/>
            <a:ext cx="10535469" cy="1128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16"/>
              </a:lnSpc>
              <a:spcBef>
                <a:spcPct val="0"/>
              </a:spcBef>
            </a:pPr>
            <a:r>
              <a:rPr lang="en-US" sz="6583" b="1" dirty="0" smtClean="0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Thank You</a:t>
            </a:r>
            <a:endParaRPr lang="en-US" sz="6583" b="1" dirty="0">
              <a:solidFill>
                <a:srgbClr val="FFFFFF"/>
              </a:solidFill>
              <a:latin typeface="Roboto Mono Bold"/>
              <a:ea typeface="Roboto Mono Bold"/>
              <a:cs typeface="Roboto Mono Bold"/>
              <a:sym typeface="Roboto Mono Bold"/>
            </a:endParaRPr>
          </a:p>
        </p:txBody>
      </p:sp>
    </p:spTree>
    <p:extLst>
      <p:ext uri="{BB962C8B-B14F-4D97-AF65-F5344CB8AC3E}">
        <p14:creationId xmlns:p14="http://schemas.microsoft.com/office/powerpoint/2010/main" val="388792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642519"/>
            <a:ext cx="8528745" cy="1128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16"/>
              </a:lnSpc>
              <a:spcBef>
                <a:spcPct val="0"/>
              </a:spcBef>
            </a:pPr>
            <a:r>
              <a:rPr lang="en-US" sz="6583" b="1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Process Involved: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4148" y="2125985"/>
            <a:ext cx="15305135" cy="6771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6320" lvl="1" indent="-473160" algn="l">
              <a:lnSpc>
                <a:spcPts val="8766"/>
              </a:lnSpc>
              <a:buFont typeface="Arial"/>
              <a:buChar char="•"/>
            </a:pPr>
            <a:r>
              <a:rPr lang="en-US" sz="4383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Understanding the dataset</a:t>
            </a:r>
          </a:p>
          <a:p>
            <a:pPr marL="946320" lvl="1" indent="-473160" algn="l">
              <a:lnSpc>
                <a:spcPts val="8766"/>
              </a:lnSpc>
              <a:buFont typeface="Arial"/>
              <a:buChar char="•"/>
            </a:pPr>
            <a:r>
              <a:rPr lang="en-US" sz="4383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Identifying the key problems</a:t>
            </a:r>
          </a:p>
          <a:p>
            <a:pPr marL="946320" lvl="1" indent="-473160" algn="l">
              <a:lnSpc>
                <a:spcPts val="8766"/>
              </a:lnSpc>
              <a:buFont typeface="Arial"/>
              <a:buChar char="•"/>
            </a:pPr>
            <a:r>
              <a:rPr lang="en-US" sz="4383" dirty="0" smtClean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Loading, Data Preprocessing and Transforming </a:t>
            </a:r>
            <a:r>
              <a:rPr lang="en-US" sz="4383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data using Power Query Tool</a:t>
            </a:r>
          </a:p>
          <a:p>
            <a:pPr marL="946320" lvl="1" indent="-473160" algn="l">
              <a:lnSpc>
                <a:spcPts val="8766"/>
              </a:lnSpc>
              <a:buFont typeface="Arial"/>
              <a:buChar char="•"/>
            </a:pPr>
            <a:r>
              <a:rPr lang="en-US" sz="4383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Creating Visualizations</a:t>
            </a:r>
          </a:p>
          <a:p>
            <a:pPr marL="946320" lvl="1" indent="-473160" algn="l">
              <a:lnSpc>
                <a:spcPts val="8766"/>
              </a:lnSpc>
              <a:buFont typeface="Arial"/>
              <a:buChar char="•"/>
            </a:pPr>
            <a:r>
              <a:rPr lang="en-US" sz="4383" dirty="0" smtClean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Analyzing </a:t>
            </a:r>
            <a:r>
              <a:rPr lang="en-US" sz="4383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the Data</a:t>
            </a:r>
          </a:p>
        </p:txBody>
      </p:sp>
      <p:sp>
        <p:nvSpPr>
          <p:cNvPr id="5" name="AutoShape 5"/>
          <p:cNvSpPr/>
          <p:nvPr/>
        </p:nvSpPr>
        <p:spPr>
          <a:xfrm>
            <a:off x="1028700" y="1770709"/>
            <a:ext cx="162306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642519"/>
            <a:ext cx="12542193" cy="1128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16"/>
              </a:lnSpc>
              <a:spcBef>
                <a:spcPct val="0"/>
              </a:spcBef>
            </a:pPr>
            <a:r>
              <a:rPr lang="en-US" sz="6583" b="1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Understanding the Dataset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11098" y="2567097"/>
            <a:ext cx="15305135" cy="5384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6320" lvl="1" indent="-473160" algn="l">
              <a:lnSpc>
                <a:spcPts val="6136"/>
              </a:lnSpc>
              <a:buFont typeface="Arial"/>
              <a:buChar char="•"/>
            </a:pPr>
            <a:r>
              <a:rPr lang="en-US" sz="4383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Opened the dataset in Excel to get a sense of the contents.</a:t>
            </a:r>
          </a:p>
          <a:p>
            <a:pPr algn="l">
              <a:lnSpc>
                <a:spcPts val="6136"/>
              </a:lnSpc>
            </a:pPr>
            <a:endParaRPr lang="en-US" sz="4383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46320" lvl="1" indent="-473160" algn="l">
              <a:lnSpc>
                <a:spcPts val="6136"/>
              </a:lnSpc>
              <a:buFont typeface="Arial"/>
              <a:buChar char="•"/>
            </a:pPr>
            <a:r>
              <a:rPr lang="en-US" sz="4383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Identified the columns, types of data, and any immediate issues such as missing values, inconsistencies, or duplicate records.</a:t>
            </a:r>
          </a:p>
        </p:txBody>
      </p:sp>
      <p:sp>
        <p:nvSpPr>
          <p:cNvPr id="5" name="AutoShape 5"/>
          <p:cNvSpPr/>
          <p:nvPr/>
        </p:nvSpPr>
        <p:spPr>
          <a:xfrm>
            <a:off x="1028700" y="1770709"/>
            <a:ext cx="162306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680619"/>
            <a:ext cx="14419465" cy="936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91"/>
              </a:lnSpc>
              <a:spcBef>
                <a:spcPct val="0"/>
              </a:spcBef>
            </a:pPr>
            <a:r>
              <a:rPr lang="en-US" sz="5565" b="1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Data Pre-processing &amp; Transforming</a:t>
            </a:r>
          </a:p>
        </p:txBody>
      </p:sp>
      <p:sp>
        <p:nvSpPr>
          <p:cNvPr id="4" name="AutoShape 4"/>
          <p:cNvSpPr/>
          <p:nvPr/>
        </p:nvSpPr>
        <p:spPr>
          <a:xfrm>
            <a:off x="1028700" y="1770709"/>
            <a:ext cx="162306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2493596" y="3221142"/>
            <a:ext cx="4404318" cy="1036310"/>
          </a:xfrm>
          <a:custGeom>
            <a:avLst/>
            <a:gdLst/>
            <a:ahLst/>
            <a:cxnLst/>
            <a:rect l="l" t="t" r="r" b="b"/>
            <a:pathLst>
              <a:path w="4404318" h="1036310">
                <a:moveTo>
                  <a:pt x="0" y="0"/>
                </a:moveTo>
                <a:lnTo>
                  <a:pt x="4404318" y="0"/>
                </a:lnTo>
                <a:lnTo>
                  <a:pt x="4404318" y="1036310"/>
                </a:lnTo>
                <a:lnTo>
                  <a:pt x="0" y="10363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493596" y="4551470"/>
            <a:ext cx="2442889" cy="4571300"/>
          </a:xfrm>
          <a:custGeom>
            <a:avLst/>
            <a:gdLst/>
            <a:ahLst/>
            <a:cxnLst/>
            <a:rect l="l" t="t" r="r" b="b"/>
            <a:pathLst>
              <a:path w="2442889" h="4571300">
                <a:moveTo>
                  <a:pt x="0" y="0"/>
                </a:moveTo>
                <a:lnTo>
                  <a:pt x="2442889" y="0"/>
                </a:lnTo>
                <a:lnTo>
                  <a:pt x="2442889" y="4571300"/>
                </a:lnTo>
                <a:lnTo>
                  <a:pt x="0" y="4571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73983" b="-7413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309194" y="4551470"/>
            <a:ext cx="3632986" cy="2947038"/>
          </a:xfrm>
          <a:custGeom>
            <a:avLst/>
            <a:gdLst/>
            <a:ahLst/>
            <a:cxnLst/>
            <a:rect l="l" t="t" r="r" b="b"/>
            <a:pathLst>
              <a:path w="3632986" h="2947038">
                <a:moveTo>
                  <a:pt x="0" y="0"/>
                </a:moveTo>
                <a:lnTo>
                  <a:pt x="3632987" y="0"/>
                </a:lnTo>
                <a:lnTo>
                  <a:pt x="3632987" y="2947038"/>
                </a:lnTo>
                <a:lnTo>
                  <a:pt x="0" y="29470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8017" t="-118442" r="-11721" b="-17576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492923" y="7006361"/>
            <a:ext cx="2540962" cy="341875"/>
          </a:xfrm>
          <a:custGeom>
            <a:avLst/>
            <a:gdLst/>
            <a:ahLst/>
            <a:cxnLst/>
            <a:rect l="l" t="t" r="r" b="b"/>
            <a:pathLst>
              <a:path w="2540962" h="341875">
                <a:moveTo>
                  <a:pt x="0" y="0"/>
                </a:moveTo>
                <a:lnTo>
                  <a:pt x="2540962" y="0"/>
                </a:lnTo>
                <a:lnTo>
                  <a:pt x="2540962" y="341875"/>
                </a:lnTo>
                <a:lnTo>
                  <a:pt x="0" y="3418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4000"/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94692" y="7696730"/>
            <a:ext cx="7472745" cy="573601"/>
          </a:xfrm>
          <a:custGeom>
            <a:avLst/>
            <a:gdLst/>
            <a:ahLst/>
            <a:cxnLst/>
            <a:rect l="l" t="t" r="r" b="b"/>
            <a:pathLst>
              <a:path w="7472745" h="573601">
                <a:moveTo>
                  <a:pt x="0" y="0"/>
                </a:moveTo>
                <a:lnTo>
                  <a:pt x="7472745" y="0"/>
                </a:lnTo>
                <a:lnTo>
                  <a:pt x="7472745" y="573601"/>
                </a:lnTo>
                <a:lnTo>
                  <a:pt x="0" y="5736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94692" y="6751522"/>
            <a:ext cx="7474284" cy="746986"/>
          </a:xfrm>
          <a:custGeom>
            <a:avLst/>
            <a:gdLst/>
            <a:ahLst/>
            <a:cxnLst/>
            <a:rect l="l" t="t" r="r" b="b"/>
            <a:pathLst>
              <a:path w="7474284" h="746986">
                <a:moveTo>
                  <a:pt x="0" y="0"/>
                </a:moveTo>
                <a:lnTo>
                  <a:pt x="7474284" y="0"/>
                </a:lnTo>
                <a:lnTo>
                  <a:pt x="7474284" y="746986"/>
                </a:lnTo>
                <a:lnTo>
                  <a:pt x="0" y="7469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35059" b="-2519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658719" y="5255351"/>
            <a:ext cx="3545134" cy="3867419"/>
          </a:xfrm>
          <a:custGeom>
            <a:avLst/>
            <a:gdLst/>
            <a:ahLst/>
            <a:cxnLst/>
            <a:rect l="l" t="t" r="r" b="b"/>
            <a:pathLst>
              <a:path w="3545134" h="3867419">
                <a:moveTo>
                  <a:pt x="0" y="0"/>
                </a:moveTo>
                <a:lnTo>
                  <a:pt x="3545134" y="0"/>
                </a:lnTo>
                <a:lnTo>
                  <a:pt x="3545134" y="3867419"/>
                </a:lnTo>
                <a:lnTo>
                  <a:pt x="0" y="38674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71297" y="2258741"/>
            <a:ext cx="16974819" cy="3823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7710" lvl="1" indent="-278855" algn="l">
              <a:lnSpc>
                <a:spcPts val="5166"/>
              </a:lnSpc>
              <a:buFont typeface="Arial"/>
              <a:buChar char="•"/>
            </a:pPr>
            <a:r>
              <a:rPr lang="en-US" sz="2583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Removed unwanted columns (i.e. </a:t>
            </a:r>
            <a:r>
              <a:rPr lang="en-US" sz="2583" dirty="0" err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IAGType</a:t>
            </a:r>
            <a:r>
              <a:rPr lang="en-US" sz="2583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, OWN ORG, OFF ORG, Term, Fund Model, etc.)</a:t>
            </a:r>
          </a:p>
          <a:p>
            <a:pPr marL="557710" lvl="1" indent="-278855" algn="l">
              <a:lnSpc>
                <a:spcPts val="5166"/>
              </a:lnSpc>
              <a:buFont typeface="Arial"/>
              <a:buChar char="•"/>
            </a:pPr>
            <a:r>
              <a:rPr lang="en-US" sz="2583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Rename the inconsistent columns</a:t>
            </a:r>
          </a:p>
          <a:p>
            <a:pPr marL="557710" lvl="1" indent="-278855" algn="l">
              <a:lnSpc>
                <a:spcPts val="5166"/>
              </a:lnSpc>
              <a:buFont typeface="Arial"/>
              <a:buChar char="•"/>
            </a:pPr>
            <a:r>
              <a:rPr lang="en-US" sz="2583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Removed null values</a:t>
            </a:r>
          </a:p>
          <a:p>
            <a:pPr marL="557710" lvl="1" indent="-278855" algn="l">
              <a:lnSpc>
                <a:spcPts val="5166"/>
              </a:lnSpc>
              <a:buFont typeface="Arial"/>
              <a:buChar char="•"/>
            </a:pPr>
            <a:r>
              <a:rPr lang="en-US" sz="2583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Checked column data types</a:t>
            </a:r>
          </a:p>
          <a:p>
            <a:pPr marL="557710" lvl="1" indent="-278855" algn="l">
              <a:lnSpc>
                <a:spcPts val="5166"/>
              </a:lnSpc>
              <a:buFont typeface="Arial"/>
              <a:buChar char="•"/>
            </a:pPr>
            <a:r>
              <a:rPr lang="en-US" sz="2583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Added new calculated columns</a:t>
            </a:r>
          </a:p>
          <a:p>
            <a:pPr marL="557710" lvl="1" indent="-278855" algn="l">
              <a:lnSpc>
                <a:spcPts val="5166"/>
              </a:lnSpc>
              <a:buFont typeface="Arial"/>
              <a:buChar char="•"/>
            </a:pPr>
            <a:r>
              <a:rPr lang="en-US" sz="2583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Added new measures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642519"/>
            <a:ext cx="14047291" cy="1128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16"/>
              </a:lnSpc>
              <a:spcBef>
                <a:spcPct val="0"/>
              </a:spcBef>
            </a:pPr>
            <a:r>
              <a:rPr lang="en-US" sz="6583" b="1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Identifying the key problems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566083"/>
            <a:ext cx="16052498" cy="682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3718" lvl="1" indent="-331859" algn="l">
              <a:lnSpc>
                <a:spcPts val="4519"/>
              </a:lnSpc>
              <a:buAutoNum type="arabicPeriod"/>
            </a:pPr>
            <a:r>
              <a:rPr lang="en-US" sz="3074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How does the course report perform for each individual region?</a:t>
            </a:r>
          </a:p>
          <a:p>
            <a:pPr marL="663718" lvl="1" indent="-331859" algn="l">
              <a:lnSpc>
                <a:spcPts val="4519"/>
              </a:lnSpc>
              <a:buAutoNum type="arabicPeriod"/>
            </a:pPr>
            <a:r>
              <a:rPr lang="en-US" sz="3074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What are the total places available and enrolments? </a:t>
            </a:r>
          </a:p>
          <a:p>
            <a:pPr marL="663718" lvl="1" indent="-331859" algn="l">
              <a:lnSpc>
                <a:spcPts val="4519"/>
              </a:lnSpc>
              <a:buAutoNum type="arabicPeriod"/>
            </a:pPr>
            <a:r>
              <a:rPr lang="en-US" sz="3074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What is the enrolment trend across different regions for each course or category?</a:t>
            </a:r>
          </a:p>
          <a:p>
            <a:pPr marL="663718" lvl="1" indent="-331859" algn="l">
              <a:lnSpc>
                <a:spcPts val="4519"/>
              </a:lnSpc>
              <a:buAutoNum type="arabicPeriod"/>
            </a:pPr>
            <a:r>
              <a:rPr lang="en-US" sz="3074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Is the course fee creating a huge gap in total places and enrolments?</a:t>
            </a:r>
          </a:p>
          <a:p>
            <a:pPr marL="663718" lvl="1" indent="-331859" algn="l">
              <a:lnSpc>
                <a:spcPts val="4519"/>
              </a:lnSpc>
              <a:buAutoNum type="arabicPeriod"/>
            </a:pPr>
            <a:r>
              <a:rPr lang="en-US" sz="3074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Is the duration of course changing the mindset of students to </a:t>
            </a:r>
            <a:r>
              <a:rPr lang="en-US" sz="3074" dirty="0" err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enrol</a:t>
            </a:r>
            <a:r>
              <a:rPr lang="en-US" sz="3074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?</a:t>
            </a:r>
          </a:p>
          <a:p>
            <a:pPr marL="663718" lvl="1" indent="-331859" algn="l">
              <a:lnSpc>
                <a:spcPts val="4519"/>
              </a:lnSpc>
              <a:buAutoNum type="arabicPeriod"/>
            </a:pPr>
            <a:r>
              <a:rPr lang="en-US" sz="3074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Are courses reaching their full capacity (i.e., are all places being utilized) / courses with high available places but few enrolments?</a:t>
            </a:r>
          </a:p>
          <a:p>
            <a:pPr marL="663718" lvl="1" indent="-331859" algn="l">
              <a:lnSpc>
                <a:spcPts val="4519"/>
              </a:lnSpc>
              <a:buAutoNum type="arabicPeriod"/>
            </a:pPr>
            <a:r>
              <a:rPr lang="en-US" sz="3074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How long (duration) are the courses? </a:t>
            </a:r>
          </a:p>
        </p:txBody>
      </p:sp>
      <p:sp>
        <p:nvSpPr>
          <p:cNvPr id="5" name="AutoShape 5"/>
          <p:cNvSpPr/>
          <p:nvPr/>
        </p:nvSpPr>
        <p:spPr>
          <a:xfrm>
            <a:off x="1028700" y="1770709"/>
            <a:ext cx="162306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028700" y="1906400"/>
            <a:ext cx="15344113" cy="614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1"/>
              </a:lnSpc>
            </a:pPr>
            <a:r>
              <a:rPr lang="en-US" sz="3338" i="1">
                <a:solidFill>
                  <a:srgbClr val="7ED957"/>
                </a:solidFill>
                <a:latin typeface="Roboto Mono Italics"/>
                <a:ea typeface="Roboto Mono Italics"/>
                <a:cs typeface="Roboto Mono Italics"/>
                <a:sym typeface="Roboto Mono Italics"/>
              </a:rPr>
              <a:t>Visual Page: 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642519"/>
            <a:ext cx="15050616" cy="1128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16"/>
              </a:lnSpc>
              <a:spcBef>
                <a:spcPct val="0"/>
              </a:spcBef>
            </a:pPr>
            <a:r>
              <a:rPr lang="en-US" sz="6583" b="1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Visual 1: Course Participation</a:t>
            </a:r>
          </a:p>
        </p:txBody>
      </p:sp>
      <p:sp>
        <p:nvSpPr>
          <p:cNvPr id="4" name="AutoShape 4"/>
          <p:cNvSpPr/>
          <p:nvPr/>
        </p:nvSpPr>
        <p:spPr>
          <a:xfrm>
            <a:off x="1028700" y="1770709"/>
            <a:ext cx="162306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0" y="1898885"/>
            <a:ext cx="12383903" cy="7959905"/>
          </a:xfrm>
          <a:custGeom>
            <a:avLst/>
            <a:gdLst/>
            <a:ahLst/>
            <a:cxnLst/>
            <a:rect l="l" t="t" r="r" b="b"/>
            <a:pathLst>
              <a:path w="12383903" h="7959905">
                <a:moveTo>
                  <a:pt x="0" y="0"/>
                </a:moveTo>
                <a:lnTo>
                  <a:pt x="12383903" y="0"/>
                </a:lnTo>
                <a:lnTo>
                  <a:pt x="12383903" y="7959906"/>
                </a:lnTo>
                <a:lnTo>
                  <a:pt x="0" y="79599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92" t="-5520" r="-1811" b="-47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383903" y="1908410"/>
            <a:ext cx="5662102" cy="7220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3196" lvl="1" indent="-281598" algn="l">
              <a:lnSpc>
                <a:spcPts val="3052"/>
              </a:lnSpc>
              <a:buAutoNum type="arabicPeriod"/>
            </a:pPr>
            <a:r>
              <a:rPr lang="en-US" sz="2608" b="1" spc="-104">
                <a:solidFill>
                  <a:srgbClr val="FFDB31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Slicer:</a:t>
            </a:r>
            <a:r>
              <a:rPr lang="en-US" sz="2608" spc="-104">
                <a:solidFill>
                  <a:srgbClr val="FFDB3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608" i="1" spc="-104">
                <a:solidFill>
                  <a:srgbClr val="FFFFFF"/>
                </a:solidFill>
                <a:latin typeface="Roboto Mono Italics"/>
                <a:ea typeface="Roboto Mono Italics"/>
                <a:cs typeface="Roboto Mono Italics"/>
                <a:sym typeface="Roboto Mono Italics"/>
              </a:rPr>
              <a:t>Regions</a:t>
            </a:r>
          </a:p>
          <a:p>
            <a:pPr marL="541535" lvl="1" indent="-270768" algn="l">
              <a:lnSpc>
                <a:spcPts val="2934"/>
              </a:lnSpc>
              <a:buAutoNum type="arabicPeriod"/>
            </a:pPr>
            <a:r>
              <a:rPr lang="en-US" sz="2508" b="1" spc="-100">
                <a:solidFill>
                  <a:srgbClr val="FFDB31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Card:</a:t>
            </a:r>
            <a:r>
              <a:rPr lang="en-US" sz="2508" spc="-100">
                <a:solidFill>
                  <a:srgbClr val="FFDB3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508" i="1" spc="-100">
                <a:solidFill>
                  <a:srgbClr val="FFFFFF"/>
                </a:solidFill>
                <a:latin typeface="Roboto Mono Italics"/>
                <a:ea typeface="Roboto Mono Italics"/>
                <a:cs typeface="Roboto Mono Italics"/>
                <a:sym typeface="Roboto Mono Italics"/>
              </a:rPr>
              <a:t>Total places available vs. total enrolments. </a:t>
            </a:r>
          </a:p>
          <a:p>
            <a:pPr marL="563196" lvl="1" indent="-281598" algn="l">
              <a:lnSpc>
                <a:spcPts val="3052"/>
              </a:lnSpc>
              <a:buAutoNum type="arabicPeriod"/>
            </a:pPr>
            <a:r>
              <a:rPr lang="en-US" sz="2608" b="1" spc="-104">
                <a:solidFill>
                  <a:srgbClr val="FFDB31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Clustered Column Chart:</a:t>
            </a:r>
            <a:r>
              <a:rPr lang="en-US" sz="2608" spc="-104">
                <a:solidFill>
                  <a:srgbClr val="FFDB3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608" i="1" spc="-104">
                <a:solidFill>
                  <a:srgbClr val="FFFFFF"/>
                </a:solidFill>
                <a:latin typeface="Roboto Mono Italics"/>
                <a:ea typeface="Roboto Mono Italics"/>
                <a:cs typeface="Roboto Mono Italics"/>
                <a:sym typeface="Roboto Mono Italics"/>
              </a:rPr>
              <a:t>Total people enrolled for different sections by regions.</a:t>
            </a:r>
          </a:p>
          <a:p>
            <a:pPr marL="563196" lvl="1" indent="-281598" algn="l">
              <a:lnSpc>
                <a:spcPts val="3052"/>
              </a:lnSpc>
              <a:buAutoNum type="arabicPeriod"/>
            </a:pPr>
            <a:r>
              <a:rPr lang="en-US" sz="2608" b="1" spc="-104">
                <a:solidFill>
                  <a:srgbClr val="FFDB31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Line Chart</a:t>
            </a:r>
            <a:r>
              <a:rPr lang="en-US" sz="2608" i="1" spc="-104">
                <a:solidFill>
                  <a:srgbClr val="FFFFFF"/>
                </a:solidFill>
                <a:latin typeface="Roboto Mono Italics"/>
                <a:ea typeface="Roboto Mono Italics"/>
                <a:cs typeface="Roboto Mono Italics"/>
                <a:sym typeface="Roboto Mono Italics"/>
              </a:rPr>
              <a:t>: Course fee by Regions and Category</a:t>
            </a:r>
          </a:p>
          <a:p>
            <a:pPr marL="563196" lvl="1" indent="-281598" algn="l">
              <a:lnSpc>
                <a:spcPts val="3052"/>
              </a:lnSpc>
              <a:buAutoNum type="arabicPeriod"/>
            </a:pPr>
            <a:r>
              <a:rPr lang="en-US" sz="2608" b="1" spc="-104">
                <a:solidFill>
                  <a:srgbClr val="FFDB31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Scatter Plot:</a:t>
            </a:r>
            <a:r>
              <a:rPr lang="en-US" sz="2608" spc="-104">
                <a:solidFill>
                  <a:srgbClr val="FFDB3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608" i="1" spc="-104">
                <a:solidFill>
                  <a:srgbClr val="FFFFFF"/>
                </a:solidFill>
                <a:latin typeface="Roboto Mono Italics"/>
                <a:ea typeface="Roboto Mono Italics"/>
                <a:cs typeface="Roboto Mono Italics"/>
                <a:sym typeface="Roboto Mono Italics"/>
              </a:rPr>
              <a:t>Average course duration in days and sum of total enrolment by regions and category.</a:t>
            </a:r>
          </a:p>
          <a:p>
            <a:pPr marL="563196" lvl="1" indent="-281598" algn="l">
              <a:lnSpc>
                <a:spcPts val="3052"/>
              </a:lnSpc>
              <a:buAutoNum type="arabicPeriod"/>
            </a:pPr>
            <a:r>
              <a:rPr lang="en-US" sz="2608" b="1" spc="-104">
                <a:solidFill>
                  <a:srgbClr val="FFDB31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Line &amp; Clustered Column Chart:</a:t>
            </a:r>
            <a:r>
              <a:rPr lang="en-US" sz="2608" b="1" i="1" spc="-104">
                <a:solidFill>
                  <a:srgbClr val="FFDB31"/>
                </a:solidFill>
                <a:latin typeface="Roboto Mono Bold Italics"/>
                <a:ea typeface="Roboto Mono Bold Italics"/>
                <a:cs typeface="Roboto Mono Bold Italics"/>
                <a:sym typeface="Roboto Mono Bold Italics"/>
              </a:rPr>
              <a:t> </a:t>
            </a:r>
            <a:r>
              <a:rPr lang="en-US" sz="2608" i="1" spc="-104">
                <a:solidFill>
                  <a:srgbClr val="FFFFFF"/>
                </a:solidFill>
                <a:latin typeface="Roboto Mono Italics"/>
                <a:ea typeface="Roboto Mono Italics"/>
                <a:cs typeface="Roboto Mono Italics"/>
                <a:sym typeface="Roboto Mono Italics"/>
              </a:rPr>
              <a:t>Sum of total places vs. total enrolment by sections.</a:t>
            </a:r>
          </a:p>
          <a:p>
            <a:pPr marL="563196" lvl="1" indent="-281598" algn="l">
              <a:lnSpc>
                <a:spcPts val="3052"/>
              </a:lnSpc>
              <a:buAutoNum type="arabicPeriod"/>
            </a:pPr>
            <a:r>
              <a:rPr lang="en-US" sz="2608" b="1" spc="-104">
                <a:solidFill>
                  <a:srgbClr val="FFDB31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Line Chart: </a:t>
            </a:r>
            <a:r>
              <a:rPr lang="en-US" sz="2608" i="1" spc="-104">
                <a:solidFill>
                  <a:srgbClr val="FFFFFF"/>
                </a:solidFill>
                <a:latin typeface="Roboto Mono Italics"/>
                <a:ea typeface="Roboto Mono Italics"/>
                <a:cs typeface="Roboto Mono Italics"/>
                <a:sym typeface="Roboto Mono Italics"/>
              </a:rPr>
              <a:t>Average of course duration by category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642519"/>
            <a:ext cx="10535469" cy="1128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16"/>
              </a:lnSpc>
              <a:spcBef>
                <a:spcPct val="0"/>
              </a:spcBef>
            </a:pPr>
            <a:r>
              <a:rPr lang="en-US" sz="6583" b="1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Problems &amp; Solutions: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43147" y="2105016"/>
            <a:ext cx="15447940" cy="6805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5522" lvl="1" indent="-307761" algn="l">
              <a:lnSpc>
                <a:spcPts val="5473"/>
              </a:lnSpc>
              <a:buAutoNum type="arabicPeriod"/>
            </a:pPr>
            <a:r>
              <a:rPr lang="en-US" sz="2850" b="1" u="sng" spc="-173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Course Duration:</a:t>
            </a:r>
            <a:r>
              <a:rPr lang="en-US" sz="2850" spc="-173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Decrease the course duration for courses in categories like </a:t>
            </a:r>
            <a:r>
              <a:rPr lang="en-US" sz="2850" i="1" spc="-173">
                <a:solidFill>
                  <a:srgbClr val="C1FF72"/>
                </a:solidFill>
                <a:latin typeface="Roboto Mono Italics"/>
                <a:ea typeface="Roboto Mono Italics"/>
                <a:cs typeface="Roboto Mono Italics"/>
                <a:sym typeface="Roboto Mono Italics"/>
              </a:rPr>
              <a:t>skill for work</a:t>
            </a:r>
            <a:r>
              <a:rPr lang="en-US" sz="2850" spc="-173">
                <a:solidFill>
                  <a:srgbClr val="C1FF7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2850" i="1" spc="-173">
                <a:solidFill>
                  <a:srgbClr val="C1FF72"/>
                </a:solidFill>
                <a:latin typeface="Roboto Mono Italics"/>
                <a:ea typeface="Roboto Mono Italics"/>
                <a:cs typeface="Roboto Mono Italics"/>
                <a:sym typeface="Roboto Mono Italics"/>
              </a:rPr>
              <a:t>art &amp; craft</a:t>
            </a:r>
            <a:r>
              <a:rPr lang="en-US" sz="2850" spc="-173">
                <a:solidFill>
                  <a:srgbClr val="C1FF7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-US" sz="2850" spc="-173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so there is a chance of an increase in enrolment.</a:t>
            </a:r>
          </a:p>
          <a:p>
            <a:pPr marL="615522" lvl="1" indent="-307761" algn="l">
              <a:lnSpc>
                <a:spcPts val="5473"/>
              </a:lnSpc>
              <a:buAutoNum type="arabicPeriod"/>
            </a:pPr>
            <a:r>
              <a:rPr lang="en-US" sz="2850" b="1" u="sng" spc="-173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Less Advertisement:</a:t>
            </a:r>
            <a:r>
              <a:rPr lang="en-US" sz="2850" spc="-173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Running campaigns or advertisements for courses in </a:t>
            </a:r>
            <a:r>
              <a:rPr lang="en-US" sz="2850" i="1" spc="-173">
                <a:solidFill>
                  <a:srgbClr val="C1FF72"/>
                </a:solidFill>
                <a:latin typeface="Roboto Mono Italics"/>
                <a:ea typeface="Roboto Mono Italics"/>
                <a:cs typeface="Roboto Mono Italics"/>
                <a:sym typeface="Roboto Mono Italics"/>
              </a:rPr>
              <a:t>skills for work</a:t>
            </a:r>
            <a:r>
              <a:rPr lang="en-US" sz="2850" spc="-173">
                <a:solidFill>
                  <a:srgbClr val="C1FF7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2850" i="1" spc="-173">
                <a:solidFill>
                  <a:srgbClr val="C1FF72"/>
                </a:solidFill>
                <a:latin typeface="Roboto Mono Italics"/>
                <a:ea typeface="Roboto Mono Italics"/>
                <a:cs typeface="Roboto Mono Italics"/>
                <a:sym typeface="Roboto Mono Italics"/>
              </a:rPr>
              <a:t>skills for life</a:t>
            </a:r>
            <a:r>
              <a:rPr lang="en-US" sz="2850" spc="-173">
                <a:solidFill>
                  <a:srgbClr val="C1FF7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-US" sz="2850" spc="-173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850" i="1" spc="-173">
                <a:solidFill>
                  <a:srgbClr val="C1FF72"/>
                </a:solidFill>
                <a:latin typeface="Roboto Mono Italics"/>
                <a:ea typeface="Roboto Mono Italics"/>
                <a:cs typeface="Roboto Mono Italics"/>
                <a:sym typeface="Roboto Mono Italics"/>
              </a:rPr>
              <a:t>etc.</a:t>
            </a:r>
            <a:r>
              <a:rPr lang="en-US" sz="2850" spc="-173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about the impact of this course in life so that we can minimize the gap between the total places available and the enrolments.</a:t>
            </a:r>
          </a:p>
          <a:p>
            <a:pPr marL="615522" lvl="1" indent="-307761" algn="l">
              <a:lnSpc>
                <a:spcPts val="5473"/>
              </a:lnSpc>
              <a:buAutoNum type="arabicPeriod"/>
            </a:pPr>
            <a:r>
              <a:rPr lang="en-US" sz="2850" b="1" u="sng" spc="-173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Course Fee:</a:t>
            </a:r>
            <a:r>
              <a:rPr lang="en-US" sz="2850" b="1" spc="-173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 </a:t>
            </a:r>
            <a:r>
              <a:rPr lang="en-US" sz="2850" spc="-173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If we can reduce the course fee for courses in </a:t>
            </a:r>
            <a:r>
              <a:rPr lang="en-US" sz="2850" i="1" spc="-173">
                <a:solidFill>
                  <a:srgbClr val="C1FF72"/>
                </a:solidFill>
                <a:latin typeface="Roboto Mono Italics"/>
                <a:ea typeface="Roboto Mono Italics"/>
                <a:cs typeface="Roboto Mono Italics"/>
                <a:sym typeface="Roboto Mono Italics"/>
              </a:rPr>
              <a:t>skill for work, art &amp; crafts, etc.</a:t>
            </a:r>
            <a:r>
              <a:rPr lang="en-US" sz="2850" spc="-173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in some regions like the </a:t>
            </a:r>
            <a:r>
              <a:rPr lang="en-US" sz="2850" b="1" i="1" spc="-173">
                <a:solidFill>
                  <a:srgbClr val="FFFFFF"/>
                </a:solidFill>
                <a:latin typeface="Roboto Mono Bold Italics"/>
                <a:ea typeface="Roboto Mono Bold Italics"/>
                <a:cs typeface="Roboto Mono Bold Italics"/>
                <a:sym typeface="Roboto Mono Bold Italics"/>
              </a:rPr>
              <a:t>North West, Greater London, and Thames Valley,</a:t>
            </a:r>
            <a:r>
              <a:rPr lang="en-US" sz="2850" spc="-173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then there is a possibility of an increase in enrolments.</a:t>
            </a:r>
          </a:p>
        </p:txBody>
      </p:sp>
      <p:sp>
        <p:nvSpPr>
          <p:cNvPr id="5" name="AutoShape 5"/>
          <p:cNvSpPr/>
          <p:nvPr/>
        </p:nvSpPr>
        <p:spPr>
          <a:xfrm>
            <a:off x="1028700" y="1770709"/>
            <a:ext cx="162306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642519"/>
            <a:ext cx="14047291" cy="1128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16"/>
              </a:lnSpc>
              <a:spcBef>
                <a:spcPct val="0"/>
              </a:spcBef>
            </a:pPr>
            <a:r>
              <a:rPr lang="en-US" sz="6583" b="1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Identifying the key problems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995765"/>
            <a:ext cx="14592300" cy="4488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7247" lvl="1" indent="-343623" algn="l">
              <a:lnSpc>
                <a:spcPts val="4997"/>
              </a:lnSpc>
              <a:buAutoNum type="arabicPeriod"/>
            </a:pPr>
            <a:r>
              <a:rPr lang="en-US" sz="2000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How many students has started and not started course by category?</a:t>
            </a:r>
          </a:p>
          <a:p>
            <a:pPr marL="687247" lvl="1" indent="-343623" algn="l">
              <a:lnSpc>
                <a:spcPts val="4997"/>
              </a:lnSpc>
              <a:buAutoNum type="arabicPeriod"/>
            </a:pPr>
            <a:r>
              <a:rPr lang="en-US" sz="2000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How many in total has withdrawn and transferred from the course?</a:t>
            </a:r>
          </a:p>
          <a:p>
            <a:pPr marL="687247" lvl="1" indent="-343623" algn="l">
              <a:lnSpc>
                <a:spcPts val="4997"/>
              </a:lnSpc>
              <a:buAutoNum type="arabicPeriod"/>
            </a:pPr>
            <a:r>
              <a:rPr lang="en-US" sz="2000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Track courses with high withdrawal and transferred rate.</a:t>
            </a:r>
          </a:p>
          <a:p>
            <a:pPr marL="687247" lvl="1" indent="-343623" algn="l">
              <a:lnSpc>
                <a:spcPts val="4997"/>
              </a:lnSpc>
              <a:buAutoNum type="arabicPeriod"/>
            </a:pPr>
            <a:r>
              <a:rPr lang="en-US" sz="2000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What is the low completion rates (finished / Total Enrolment)?</a:t>
            </a:r>
          </a:p>
          <a:p>
            <a:pPr marL="687247" lvl="1" indent="-343623" algn="l">
              <a:lnSpc>
                <a:spcPts val="4997"/>
              </a:lnSpc>
              <a:buAutoNum type="arabicPeriod"/>
            </a:pPr>
            <a:r>
              <a:rPr lang="en-US" sz="2000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What is the sum of students who started, finished and not finished the course by category?</a:t>
            </a:r>
          </a:p>
          <a:p>
            <a:pPr marL="687247" lvl="1" indent="-343623" algn="l">
              <a:lnSpc>
                <a:spcPts val="4997"/>
              </a:lnSpc>
              <a:buAutoNum type="arabicPeriod"/>
            </a:pPr>
            <a:r>
              <a:rPr lang="en-US" sz="2000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How many sessions has been taken place for each category or course?</a:t>
            </a:r>
          </a:p>
          <a:p>
            <a:pPr marL="687247" lvl="1" indent="-343623" algn="l">
              <a:lnSpc>
                <a:spcPts val="4997"/>
              </a:lnSpc>
              <a:buAutoNum type="arabicPeriod"/>
            </a:pPr>
            <a:r>
              <a:rPr lang="en-US" sz="2000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How many students have already finished the course in different regions?</a:t>
            </a:r>
          </a:p>
        </p:txBody>
      </p:sp>
      <p:sp>
        <p:nvSpPr>
          <p:cNvPr id="5" name="AutoShape 5"/>
          <p:cNvSpPr/>
          <p:nvPr/>
        </p:nvSpPr>
        <p:spPr>
          <a:xfrm>
            <a:off x="1028700" y="1770709"/>
            <a:ext cx="162306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028700" y="1906400"/>
            <a:ext cx="15344113" cy="614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1"/>
              </a:lnSpc>
            </a:pPr>
            <a:r>
              <a:rPr lang="en-US" sz="3338" i="1">
                <a:solidFill>
                  <a:srgbClr val="7ED957"/>
                </a:solidFill>
                <a:latin typeface="Roboto Mono Italics"/>
                <a:ea typeface="Roboto Mono Italics"/>
                <a:cs typeface="Roboto Mono Italics"/>
                <a:sym typeface="Roboto Mono Italics"/>
              </a:rPr>
              <a:t>Visual Page: 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642519"/>
            <a:ext cx="13545592" cy="1128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16"/>
              </a:lnSpc>
              <a:spcBef>
                <a:spcPct val="0"/>
              </a:spcBef>
            </a:pPr>
            <a:r>
              <a:rPr lang="en-US" sz="6583" b="1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Visual 2: Student Movemenys</a:t>
            </a:r>
          </a:p>
        </p:txBody>
      </p:sp>
      <p:sp>
        <p:nvSpPr>
          <p:cNvPr id="4" name="AutoShape 4"/>
          <p:cNvSpPr/>
          <p:nvPr/>
        </p:nvSpPr>
        <p:spPr>
          <a:xfrm>
            <a:off x="1028700" y="1770709"/>
            <a:ext cx="162306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0" y="1898885"/>
            <a:ext cx="11827729" cy="7567601"/>
          </a:xfrm>
          <a:custGeom>
            <a:avLst/>
            <a:gdLst/>
            <a:ahLst/>
            <a:cxnLst/>
            <a:rect l="l" t="t" r="r" b="b"/>
            <a:pathLst>
              <a:path w="11827729" h="7567601">
                <a:moveTo>
                  <a:pt x="0" y="0"/>
                </a:moveTo>
                <a:lnTo>
                  <a:pt x="11827729" y="0"/>
                </a:lnTo>
                <a:lnTo>
                  <a:pt x="11827729" y="7567601"/>
                </a:lnTo>
                <a:lnTo>
                  <a:pt x="0" y="75676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08" b="-1008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827729" y="2011077"/>
            <a:ext cx="6049618" cy="7601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3592" lvl="1" indent="-276796" algn="l">
              <a:lnSpc>
                <a:spcPts val="3000"/>
              </a:lnSpc>
              <a:buAutoNum type="arabicPeriod"/>
            </a:pPr>
            <a:r>
              <a:rPr lang="en-US" sz="2564" b="1" spc="-102">
                <a:solidFill>
                  <a:srgbClr val="FFDB31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Clustered Column Chart: </a:t>
            </a:r>
            <a:r>
              <a:rPr lang="en-US" sz="2564" i="1" spc="-102">
                <a:solidFill>
                  <a:srgbClr val="FFFFFF"/>
                </a:solidFill>
                <a:latin typeface="Roboto Mono Italics"/>
                <a:ea typeface="Roboto Mono Italics"/>
                <a:cs typeface="Roboto Mono Italics"/>
                <a:sym typeface="Roboto Mono Italics"/>
              </a:rPr>
              <a:t>Sum of students started and sum of students not started course by category.</a:t>
            </a:r>
          </a:p>
          <a:p>
            <a:pPr marL="530641" lvl="1" indent="-265321" algn="l">
              <a:lnSpc>
                <a:spcPts val="2875"/>
              </a:lnSpc>
              <a:buAutoNum type="arabicPeriod"/>
            </a:pPr>
            <a:r>
              <a:rPr lang="en-US" sz="2457" b="1" spc="-98">
                <a:solidFill>
                  <a:srgbClr val="FFDB31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Card:</a:t>
            </a:r>
            <a:r>
              <a:rPr lang="en-US" sz="2457" spc="-98">
                <a:solidFill>
                  <a:srgbClr val="FFDB3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457" i="1" spc="-98">
                <a:solidFill>
                  <a:srgbClr val="FFFFFF"/>
                </a:solidFill>
                <a:latin typeface="Roboto Mono Italics"/>
                <a:ea typeface="Roboto Mono Italics"/>
                <a:cs typeface="Roboto Mono Italics"/>
                <a:sym typeface="Roboto Mono Italics"/>
              </a:rPr>
              <a:t>Total transferred and total withdrawn. </a:t>
            </a:r>
          </a:p>
          <a:p>
            <a:pPr marL="553592" lvl="1" indent="-276796" algn="l">
              <a:lnSpc>
                <a:spcPts val="3000"/>
              </a:lnSpc>
              <a:buAutoNum type="arabicPeriod"/>
            </a:pPr>
            <a:r>
              <a:rPr lang="en-US" sz="2564" b="1" spc="-102">
                <a:solidFill>
                  <a:srgbClr val="FFDB31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Area Chart</a:t>
            </a:r>
            <a:r>
              <a:rPr lang="en-US" sz="2564" i="1" spc="-102">
                <a:solidFill>
                  <a:srgbClr val="FFDB31"/>
                </a:solidFill>
                <a:latin typeface="Roboto Mono Italics"/>
                <a:ea typeface="Roboto Mono Italics"/>
                <a:cs typeface="Roboto Mono Italics"/>
                <a:sym typeface="Roboto Mono Italics"/>
              </a:rPr>
              <a:t>: </a:t>
            </a:r>
            <a:r>
              <a:rPr lang="en-US" sz="2564" i="1" spc="-102">
                <a:solidFill>
                  <a:srgbClr val="FFFFFF"/>
                </a:solidFill>
                <a:latin typeface="Roboto Mono Italics"/>
                <a:ea typeface="Roboto Mono Italics"/>
                <a:cs typeface="Roboto Mono Italics"/>
                <a:sym typeface="Roboto Mono Italics"/>
              </a:rPr>
              <a:t>Sum of withdrawn and sum of transferred by category.</a:t>
            </a:r>
          </a:p>
          <a:p>
            <a:pPr marL="553592" lvl="1" indent="-276796" algn="l">
              <a:lnSpc>
                <a:spcPts val="3000"/>
              </a:lnSpc>
              <a:buAutoNum type="arabicPeriod"/>
            </a:pPr>
            <a:r>
              <a:rPr lang="en-US" sz="2564" b="1" spc="-102">
                <a:solidFill>
                  <a:srgbClr val="FFDB31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Line Chart</a:t>
            </a:r>
            <a:r>
              <a:rPr lang="en-US" sz="2564" i="1" spc="-102">
                <a:solidFill>
                  <a:srgbClr val="FFFFFF"/>
                </a:solidFill>
                <a:latin typeface="Roboto Mono Italics"/>
                <a:ea typeface="Roboto Mono Italics"/>
                <a:cs typeface="Roboto Mono Italics"/>
                <a:sym typeface="Roboto Mono Italics"/>
              </a:rPr>
              <a:t>: Course completion rate by category for each region.</a:t>
            </a:r>
          </a:p>
          <a:p>
            <a:pPr marL="553592" lvl="1" indent="-276796" algn="l">
              <a:lnSpc>
                <a:spcPts val="3000"/>
              </a:lnSpc>
              <a:buAutoNum type="arabicPeriod"/>
            </a:pPr>
            <a:r>
              <a:rPr lang="en-US" sz="2564" b="1" spc="-102">
                <a:solidFill>
                  <a:srgbClr val="FFDB31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Clustered Column Chart:</a:t>
            </a:r>
            <a:r>
              <a:rPr lang="en-US" sz="2564" spc="-102">
                <a:solidFill>
                  <a:srgbClr val="FFDB3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564" i="1" spc="-102">
                <a:solidFill>
                  <a:srgbClr val="FFFFFF"/>
                </a:solidFill>
                <a:latin typeface="Roboto Mono Italics"/>
                <a:ea typeface="Roboto Mono Italics"/>
                <a:cs typeface="Roboto Mono Italics"/>
                <a:sym typeface="Roboto Mono Italics"/>
              </a:rPr>
              <a:t>Sum of students started but not finished the course.</a:t>
            </a:r>
          </a:p>
          <a:p>
            <a:pPr marL="553592" lvl="1" indent="-276796" algn="l">
              <a:lnSpc>
                <a:spcPts val="3000"/>
              </a:lnSpc>
              <a:buAutoNum type="arabicPeriod"/>
            </a:pPr>
            <a:r>
              <a:rPr lang="en-US" sz="2564" b="1" spc="-102">
                <a:solidFill>
                  <a:srgbClr val="FFDB31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Donut Chart:</a:t>
            </a:r>
            <a:r>
              <a:rPr lang="en-US" sz="2564" spc="-102">
                <a:solidFill>
                  <a:srgbClr val="FFDB3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564" i="1" spc="-102">
                <a:solidFill>
                  <a:srgbClr val="FFFFFF"/>
                </a:solidFill>
                <a:latin typeface="Roboto Mono Italics"/>
                <a:ea typeface="Roboto Mono Italics"/>
                <a:cs typeface="Roboto Mono Italics"/>
                <a:sym typeface="Roboto Mono Italics"/>
              </a:rPr>
              <a:t>Sum of sessions by category.</a:t>
            </a:r>
          </a:p>
          <a:p>
            <a:pPr marL="553592" lvl="1" indent="-276796" algn="l">
              <a:lnSpc>
                <a:spcPts val="3000"/>
              </a:lnSpc>
              <a:buAutoNum type="arabicPeriod"/>
            </a:pPr>
            <a:r>
              <a:rPr lang="en-US" sz="2564" b="1" spc="-102">
                <a:solidFill>
                  <a:srgbClr val="FFDB31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Stacked Column Chart:</a:t>
            </a:r>
            <a:r>
              <a:rPr lang="en-US" sz="2564" b="1" i="1" spc="-102">
                <a:solidFill>
                  <a:srgbClr val="FFDB31"/>
                </a:solidFill>
                <a:latin typeface="Roboto Mono Bold Italics"/>
                <a:ea typeface="Roboto Mono Bold Italics"/>
                <a:cs typeface="Roboto Mono Bold Italics"/>
                <a:sym typeface="Roboto Mono Bold Italics"/>
              </a:rPr>
              <a:t> </a:t>
            </a:r>
            <a:r>
              <a:rPr lang="en-US" sz="2564" i="1" spc="-102">
                <a:solidFill>
                  <a:srgbClr val="FFFFFF"/>
                </a:solidFill>
                <a:latin typeface="Roboto Mono Italics"/>
                <a:ea typeface="Roboto Mono Italics"/>
                <a:cs typeface="Roboto Mono Italics"/>
                <a:sym typeface="Roboto Mono Italics"/>
              </a:rPr>
              <a:t>Sum of finished by region and category.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1319</Words>
  <Application>Microsoft Office PowerPoint</Application>
  <PresentationFormat>Custom</PresentationFormat>
  <Paragraphs>104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Roboto Mono Bold Italics</vt:lpstr>
      <vt:lpstr>Aglow Black</vt:lpstr>
      <vt:lpstr>Calibri</vt:lpstr>
      <vt:lpstr>Lovelo</vt:lpstr>
      <vt:lpstr>Roboto Mono Italics</vt:lpstr>
      <vt:lpstr>Roboto Mono Bold</vt:lpstr>
      <vt:lpstr>Arial</vt:lpstr>
      <vt:lpstr>Roboto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Report Performance</dc:title>
  <dc:creator>Saumyaranjan Panigrahi</dc:creator>
  <cp:lastModifiedBy>User</cp:lastModifiedBy>
  <cp:revision>6</cp:revision>
  <dcterms:created xsi:type="dcterms:W3CDTF">2006-08-16T00:00:00Z</dcterms:created>
  <dcterms:modified xsi:type="dcterms:W3CDTF">2024-09-30T13:29:20Z</dcterms:modified>
  <dc:identifier>DAGSChCMmU8</dc:identifier>
</cp:coreProperties>
</file>